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1D46-2540-4029-B50A-F8B9D2A570EF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014E-058B-4C8B-B23F-0CCB120757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014E-058B-4C8B-B23F-0CCB1207576A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0859-948E-4148-BAD7-557DFDA7E835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070E-36B9-4088-A4A8-0374B42ACD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0859-948E-4148-BAD7-557DFDA7E835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070E-36B9-4088-A4A8-0374B42ACD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0859-948E-4148-BAD7-557DFDA7E835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070E-36B9-4088-A4A8-0374B42ACD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0859-948E-4148-BAD7-557DFDA7E835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070E-36B9-4088-A4A8-0374B42ACD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0859-948E-4148-BAD7-557DFDA7E835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070E-36B9-4088-A4A8-0374B42ACD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0859-948E-4148-BAD7-557DFDA7E835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070E-36B9-4088-A4A8-0374B42ACD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0859-948E-4148-BAD7-557DFDA7E835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070E-36B9-4088-A4A8-0374B42ACD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0859-948E-4148-BAD7-557DFDA7E835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070E-36B9-4088-A4A8-0374B42ACD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0859-948E-4148-BAD7-557DFDA7E835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070E-36B9-4088-A4A8-0374B42ACD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0859-948E-4148-BAD7-557DFDA7E835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070E-36B9-4088-A4A8-0374B42ACD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0859-948E-4148-BAD7-557DFDA7E835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070E-36B9-4088-A4A8-0374B42ACD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30859-948E-4148-BAD7-557DFDA7E835}" type="datetimeFigureOut">
              <a:rPr lang="es-ES" smtClean="0"/>
              <a:pPr/>
              <a:t>19/04/2018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5070E-36B9-4088-A4A8-0374B42ACD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57.png"/><Relationship Id="rId18" Type="http://schemas.openxmlformats.org/officeDocument/2006/relationships/image" Target="../media/image37.png"/><Relationship Id="rId26" Type="http://schemas.openxmlformats.org/officeDocument/2006/relationships/image" Target="../media/image68.png"/><Relationship Id="rId3" Type="http://schemas.openxmlformats.org/officeDocument/2006/relationships/image" Target="../media/image35.png"/><Relationship Id="rId21" Type="http://schemas.openxmlformats.org/officeDocument/2006/relationships/image" Target="../media/image64.jpeg"/><Relationship Id="rId7" Type="http://schemas.openxmlformats.org/officeDocument/2006/relationships/image" Target="../media/image49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7.png"/><Relationship Id="rId2" Type="http://schemas.openxmlformats.org/officeDocument/2006/relationships/image" Target="../media/image47.png"/><Relationship Id="rId16" Type="http://schemas.openxmlformats.org/officeDocument/2006/relationships/image" Target="../media/image60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24" Type="http://schemas.openxmlformats.org/officeDocument/2006/relationships/image" Target="../media/image66.png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23" Type="http://schemas.openxmlformats.org/officeDocument/2006/relationships/image" Target="../media/image65.jpeg"/><Relationship Id="rId10" Type="http://schemas.openxmlformats.org/officeDocument/2006/relationships/image" Target="../media/image54.png"/><Relationship Id="rId19" Type="http://schemas.openxmlformats.org/officeDocument/2006/relationships/image" Target="../media/image62.png"/><Relationship Id="rId4" Type="http://schemas.openxmlformats.org/officeDocument/2006/relationships/image" Target="../media/image50.png"/><Relationship Id="rId9" Type="http://schemas.openxmlformats.org/officeDocument/2006/relationships/image" Target="../media/image53.jpeg"/><Relationship Id="rId14" Type="http://schemas.openxmlformats.org/officeDocument/2006/relationships/image" Target="../media/image58.png"/><Relationship Id="rId2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716016" y="594928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 Black" pitchFamily="34" charset="0"/>
              </a:rPr>
              <a:t>Construcción </a:t>
            </a:r>
            <a:r>
              <a:rPr lang="es-ES" sz="1000" dirty="0">
                <a:latin typeface="Arial Black" pitchFamily="34" charset="0"/>
              </a:rPr>
              <a:t>de frases del tipo sujeto-verbo / sujeto-verbo-objeto. </a:t>
            </a:r>
          </a:p>
        </p:txBody>
      </p:sp>
      <p:pic>
        <p:nvPicPr>
          <p:cNvPr id="26626" name="Picture 2" descr="https://static.wixstatic.com/media/767ce9_dd6dae9b9807475093cdbe9a2aba4dcf~mv2.png/v1/fill/w_127,h_156,al_c,usm_0.66_1.00_0.01/767ce9_dd6dae9b9807475093cdbe9a2aba4dcf~m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21" y="332656"/>
            <a:ext cx="1209675" cy="1485900"/>
          </a:xfrm>
          <a:prstGeom prst="rect">
            <a:avLst/>
          </a:prstGeom>
          <a:noFill/>
        </p:spPr>
      </p:pic>
      <p:pic>
        <p:nvPicPr>
          <p:cNvPr id="26628" name="Picture 4" descr="http://www.arasaac.org/classes/img/thumbnail.php?i=c2l6ZT0zMDAmcnV0YT0uLi8uLi9yZXBvc2l0b3Jpby9vcmlnaW5hbGVzLzI3NzY4LnBuZw==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91" b="43475"/>
          <a:stretch>
            <a:fillRect/>
          </a:stretch>
        </p:blipFill>
        <p:spPr bwMode="auto">
          <a:xfrm>
            <a:off x="3995936" y="2786058"/>
            <a:ext cx="2862080" cy="100013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943100" y="3789040"/>
            <a:ext cx="720080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Arial Black" pitchFamily="34" charset="0"/>
              </a:rPr>
              <a:t>HACER  FRASES</a:t>
            </a:r>
            <a:endParaRPr lang="es-E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6630" name="Picture 6" descr="http://www.arasaac.org/classes/img/thumbnail.php?i=c2l6ZT0zMDAmcnV0YT0uLi8uLi9yZXBvc2l0b3Jpby9vcmlnaW5hbGVzLzYwMDg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643182"/>
            <a:ext cx="1289874" cy="128987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5657671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Creado por: Antonio Del Monte Millán </a:t>
            </a:r>
            <a:r>
              <a:rPr lang="es-ES" b="1" dirty="0" smtClean="0"/>
              <a:t>             antoniodelmonte@alenta.org</a:t>
            </a:r>
            <a:endParaRPr lang="es-ES" b="1" dirty="0" smtClean="0"/>
          </a:p>
          <a:p>
            <a:r>
              <a:rPr lang="es-ES" b="1" dirty="0" smtClean="0"/>
              <a:t>                     Verónica Pajares </a:t>
            </a:r>
            <a:r>
              <a:rPr lang="es-ES" b="1" dirty="0" err="1" smtClean="0"/>
              <a:t>Barallat</a:t>
            </a:r>
            <a:r>
              <a:rPr lang="es-ES" b="1" dirty="0" smtClean="0"/>
              <a:t> veronicapajaresbarallat@gmail.com </a:t>
            </a:r>
          </a:p>
        </p:txBody>
      </p:sp>
      <p:sp>
        <p:nvSpPr>
          <p:cNvPr id="9" name="8 Rectángulo"/>
          <p:cNvSpPr/>
          <p:nvPr/>
        </p:nvSpPr>
        <p:spPr>
          <a:xfrm rot="16200000">
            <a:off x="5494838" y="324433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</a:t>
            </a:r>
            <a:r>
              <a:rPr lang="es-ES" sz="900" dirty="0" err="1" smtClean="0"/>
              <a:t>Propiedad:Gobierno</a:t>
            </a:r>
            <a:r>
              <a:rPr lang="es-ES" sz="900" dirty="0" smtClean="0"/>
              <a:t> de Aragón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8024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9512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2" name="Picture 2" descr="47-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879044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43-hab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879044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23528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69168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05983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93216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30031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668464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603512"/>
            <a:ext cx="540000" cy="540000"/>
          </a:xfrm>
          <a:prstGeom prst="rect">
            <a:avLst/>
          </a:prstGeom>
          <a:noFill/>
        </p:spPr>
      </p:pic>
      <p:pic>
        <p:nvPicPr>
          <p:cNvPr id="27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603512"/>
            <a:ext cx="540000" cy="540000"/>
          </a:xfrm>
          <a:prstGeom prst="rect">
            <a:avLst/>
          </a:prstGeom>
          <a:noFill/>
        </p:spPr>
      </p:pic>
      <p:pic>
        <p:nvPicPr>
          <p:cNvPr id="28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500570"/>
            <a:ext cx="720000" cy="720000"/>
          </a:xfrm>
          <a:prstGeom prst="rect">
            <a:avLst/>
          </a:prstGeom>
          <a:noFill/>
        </p:spPr>
      </p:pic>
      <p:pic>
        <p:nvPicPr>
          <p:cNvPr id="29" name="Picture 10" descr="Hacer clic para acceder a la ficha de ¿dónde?:adv. interrog. Equivale a preguntar por el lugar en el que se lleva a cabo una acción, o en el que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0496" y="4566388"/>
            <a:ext cx="720000" cy="720000"/>
          </a:xfrm>
          <a:prstGeom prst="rect">
            <a:avLst/>
          </a:prstGeom>
          <a:noFill/>
        </p:spPr>
      </p:pic>
      <p:pic>
        <p:nvPicPr>
          <p:cNvPr id="30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016" y="4674950"/>
            <a:ext cx="540000" cy="540000"/>
          </a:xfrm>
          <a:prstGeom prst="rect">
            <a:avLst/>
          </a:prstGeom>
          <a:noFill/>
        </p:spPr>
      </p:pic>
      <p:pic>
        <p:nvPicPr>
          <p:cNvPr id="31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082" y="4674950"/>
            <a:ext cx="540000" cy="540000"/>
          </a:xfrm>
          <a:prstGeom prst="rect">
            <a:avLst/>
          </a:prstGeom>
          <a:noFill/>
        </p:spPr>
      </p:pic>
      <p:pic>
        <p:nvPicPr>
          <p:cNvPr id="32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572008"/>
            <a:ext cx="720000" cy="720000"/>
          </a:xfrm>
          <a:prstGeom prst="rect">
            <a:avLst/>
          </a:prstGeom>
          <a:noFill/>
        </p:spPr>
      </p:pic>
      <p:pic>
        <p:nvPicPr>
          <p:cNvPr id="33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4566388"/>
            <a:ext cx="720000" cy="7200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-365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Propiedad</a:t>
            </a:r>
            <a:r>
              <a:rPr lang="es-ES" sz="900" dirty="0" smtClean="0"/>
              <a:t>: Gobierno </a:t>
            </a:r>
            <a:r>
              <a:rPr lang="es-ES" sz="900" dirty="0" smtClean="0"/>
              <a:t>de Aragón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8024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9512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6" name="Picture 2" descr="22-mir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873395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23-mir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873395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23528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69168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05983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93216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30031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668464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496" y="4500570"/>
            <a:ext cx="720000" cy="720000"/>
          </a:xfrm>
          <a:prstGeom prst="rect">
            <a:avLst/>
          </a:prstGeom>
          <a:noFill/>
        </p:spPr>
      </p:pic>
      <p:pic>
        <p:nvPicPr>
          <p:cNvPr id="29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603512"/>
            <a:ext cx="540000" cy="540000"/>
          </a:xfrm>
          <a:prstGeom prst="rect">
            <a:avLst/>
          </a:prstGeom>
          <a:noFill/>
        </p:spPr>
      </p:pic>
      <p:pic>
        <p:nvPicPr>
          <p:cNvPr id="30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603512"/>
            <a:ext cx="540000" cy="540000"/>
          </a:xfrm>
          <a:prstGeom prst="rect">
            <a:avLst/>
          </a:prstGeom>
          <a:noFill/>
        </p:spPr>
      </p:pic>
      <p:pic>
        <p:nvPicPr>
          <p:cNvPr id="31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500570"/>
            <a:ext cx="720000" cy="720000"/>
          </a:xfrm>
          <a:prstGeom prst="rect">
            <a:avLst/>
          </a:prstGeom>
          <a:noFill/>
        </p:spPr>
      </p:pic>
      <p:pic>
        <p:nvPicPr>
          <p:cNvPr id="32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2528" y="4572008"/>
            <a:ext cx="720000" cy="720000"/>
          </a:xfrm>
          <a:prstGeom prst="rect">
            <a:avLst/>
          </a:prstGeom>
          <a:noFill/>
        </p:spPr>
      </p:pic>
      <p:pic>
        <p:nvPicPr>
          <p:cNvPr id="33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016" y="4674950"/>
            <a:ext cx="540000" cy="540000"/>
          </a:xfrm>
          <a:prstGeom prst="rect">
            <a:avLst/>
          </a:prstGeom>
          <a:noFill/>
        </p:spPr>
      </p:pic>
      <p:pic>
        <p:nvPicPr>
          <p:cNvPr id="34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082" y="4674950"/>
            <a:ext cx="540000" cy="540000"/>
          </a:xfrm>
          <a:prstGeom prst="rect">
            <a:avLst/>
          </a:prstGeom>
          <a:noFill/>
        </p:spPr>
      </p:pic>
      <p:pic>
        <p:nvPicPr>
          <p:cNvPr id="35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572008"/>
            <a:ext cx="720000" cy="7200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-365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Propiedad</a:t>
            </a:r>
            <a:r>
              <a:rPr lang="es-ES" sz="900" dirty="0" smtClean="0"/>
              <a:t>: Gobierno </a:t>
            </a:r>
            <a:r>
              <a:rPr lang="es-ES" sz="900" dirty="0" smtClean="0"/>
              <a:t>de Aragón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b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080000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https://www.pictotraductor.com/img/pictogramas/C13461666049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https://www.pictotraductor.com/img/pictogramas/C13461666049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368" y="28572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7" descr="https://www.pictotraductor.com/img/pictogramas/H13461714491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5206" y="28584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9" descr="https://www.pictotraductor.com/img/pictogramas/P1346166618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8584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 descr="http://www.arasaac.org/classes/img/thumbnail.php?i=c2l6ZT0zMDAmcnV0YT0uLi8uLi9yZXBvc2l0b3Jpby9vcmlnaW5hbGVzLzIzNzEw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7831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5" descr="http://www.arasaac.org/classes/img/thumbnail.php?i=c2l6ZT0zMDAmcnV0YT0uLi8uLi9yZXBvc2l0b3Jpby9vcmlnaW5hbGVzLzIzNzE4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766" y="144457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5" descr="https://www.pictotraductor.com/img/pictogramas/C13461666049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4457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5" descr="https://www.pictotraductor.com/img/pictogramas/C13461666049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4469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2" descr="https://www.pictotraductor.com/img/pictogramas/N1346167186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143716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4" descr="https://www.pictotraductor.com/img/pictogramas/G13445087306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142873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6" descr="https://www.pictotraductor.com/img/pictogramas/1344499683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143716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5" descr="https://www.pictotraductor.com/img/pictogramas/C13461666049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7174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5" descr="https://www.pictotraductor.com/img/pictogramas/C13461666049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7174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2" descr="https://www.pictotraductor.com/img/pictogramas/N1346167186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258017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4" descr="https://www.pictotraductor.com/img/pictogramas/V134616666812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0166" y="257174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6" descr="https://www.pictotraductor.com/img/pictogramas/H13461714494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14612" y="257174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8" descr="https://www.pictotraductor.com/img/pictogramas/M134452871532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36" y="257174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3" descr="beb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06322"/>
            <a:ext cx="1080000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2" descr="https://www.pictotraductor.com/img/pictogramas/P1346166618588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596" y="3714752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4" descr="https://www.pictotraductor.com/img/pictogramas/134450626513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71604" y="3714752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" name="Picture 6" descr="https://www.pictotraductor.com/img/pictogramas/S1346166644274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14612" y="3714752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" name="Picture 8" descr="https://www.pictotraductor.com/img/pictogramas/C134616660488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43636" y="3698912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4" descr="https://www.pictotraductor.com/img/pictogramas/134450626513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00628" y="3698912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" name="Picture 6" descr="https://www.pictotraductor.com/img/pictogramas/M1344528715409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14612" y="4840900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Picture 8" descr="https://www.pictotraductor.com/img/pictogramas/L134452842770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00628" y="4840900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Picture 10" descr="https://www.pictotraductor.com/img/pictogramas/P1346166618290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43636" y="4832470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" name="Picture 5" descr="http://www.arasaac.org/classes/img/thumbnail.php?i=c2l6ZT0zMDAmcnV0YT0uLi8uLi9yZXBvc2l0b3Jpby9vcmlnaW5hbGVzLzIzNzE4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840900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" name="Picture 2" descr="https://www.pictotraductor.com/img/pictogramas/N1346167186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849330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4" descr="https://www.pictotraductor.com/img/pictogramas/J134452800429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71604" y="4840900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4" name="33 Rectángulo"/>
          <p:cNvSpPr/>
          <p:nvPr/>
        </p:nvSpPr>
        <p:spPr>
          <a:xfrm>
            <a:off x="-365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Propiedad</a:t>
            </a:r>
            <a:r>
              <a:rPr lang="es-ES" sz="900" dirty="0" smtClean="0"/>
              <a:t>: Gobierno </a:t>
            </a:r>
            <a:r>
              <a:rPr lang="es-ES" sz="900" dirty="0" smtClean="0"/>
              <a:t>de Aragón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www.pictotraductor.com/img/pictogramas/L1344528427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116" y="42860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https://www.pictotraductor.com/img/pictogramas/N134616718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132" y="42860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https://www.pictotraductor.com/img/pictogramas/N13461671861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108" y="42860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https://www.pictotraductor.com/img/pictogramas/C134616660423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9124" y="42860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6" descr="https://www.pictotraductor.com/img/pictogramas/P134616661875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8148" y="42860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4" descr="https://www.pictotraductor.com/img/pictogramas/J1344528004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5140" y="42860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2" descr="http://www.arasaac.org/classes/img/thumbnail.php?i=c2l6ZT0zMDAmcnV0YT0uLi8uLi9yZXBvc2l0b3Jpby9vcmlnaW5hbGVzLzIzNzEwLnBuZw=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1571612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4" descr="http://www.arasaac.org/classes/img/thumbnail.php?i=c2l6ZT0zMDAmcnV0YT0uLi8uLi9yZXBvc2l0b3Jpby9vcmlnaW5hbGVzLzMwNDgyLnBuZw==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1571612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6" descr="https://www.pictotraductor.com/img/pictogramas/P13461666189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1571612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8" descr="https://www.pictotraductor.com/img/pictogramas/M134452871534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1571612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0" descr="https://www.pictotraductor.com/img/pictogramas/I134450898613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1563182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2" descr="https://www.pictotraductor.com/img/pictogramas/P134616661813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1563182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https://www.pictotraductor.com/img/pictogramas/C1346166604108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4546" y="2714620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4" descr="https://www.pictotraductor.com/img/pictogramas/P134616661846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7554" y="2714620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6" descr="https://www.pictotraductor.com/img/pictogramas/P1346166618442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00562" y="2706190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8" descr="https://www.pictotraductor.com/img/pictogramas/H134617144989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43570" y="2706190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0" descr="https://www.pictotraductor.com/img/pictogramas/134449968312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86578" y="2706190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2" descr="https://www.pictotraductor.com/img/pictogramas/N13461671861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714620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2" descr="https://www.pictotraductor.com/img/pictogramas/P1346166618228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57554" y="385762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4" descr="https://www.pictotraductor.com/img/pictogramas/M13445287155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43570" y="384919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6" descr="http://www.arasaac.org/classes/img/thumbnail.php?i=c2l6ZT0zMDAmcnV0YT0uLi8uLi9yZXBvc2l0b3Jpby9vcmlnaW5hbGVzLzI3MTY5LnBuZw==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00562" y="384919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" name="Picture 2" descr="http://www.arasaac.org/classes/img/thumbnail.php?i=c2l6ZT0zMDAmcnV0YT0uLi8uLi9yZXBvc2l0b3Jpby9vcmlnaW5hbGVzLzIzNzEwLnBuZw=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84919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" name="Picture 2" descr="https://www.pictotraductor.com/img/pictogramas/N13461671861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86605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Picture 10" descr="https://www.pictotraductor.com/img/pictogramas/I134450898613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4546" y="3857628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" name="Picture 3" descr="bebé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00562" y="5016476"/>
            <a:ext cx="1080000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2" descr="http://www.arasaac.org/classes/img/thumbnail.php?i=c2l6ZT0zMDAmcnV0YT0uLi8uLi9yZXBvc2l0b3Jpby9vcmlnaW5hbGVzLzMxNDYyLnBuZw==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71538" y="500906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Picture 4" descr="https://www.pictotraductor.com/img/pictogramas/M1344528715336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214546" y="500063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" name="Picture 6" descr="https://www.pictotraductor.com/img/pictogramas/T134616665087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57554" y="500906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" name="Picture 8" descr="https://www.pictotraductor.com/img/pictogramas/M1344528715199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786578" y="500906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4" descr="https://www.pictotraductor.com/img/pictogramas/M1344528715336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643570" y="5000636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4" name="33 Rectángulo"/>
          <p:cNvSpPr/>
          <p:nvPr/>
        </p:nvSpPr>
        <p:spPr>
          <a:xfrm>
            <a:off x="-365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Propiedad</a:t>
            </a:r>
            <a:r>
              <a:rPr lang="es-ES" sz="900" dirty="0" smtClean="0"/>
              <a:t>: Gobierno </a:t>
            </a:r>
            <a:r>
              <a:rPr lang="es-ES" sz="900" dirty="0" smtClean="0"/>
              <a:t>de Aragón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8024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9512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0 Imagen" descr="1-co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12" y="1268760"/>
            <a:ext cx="3866748" cy="27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1 Imagen" descr="2-co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98276"/>
            <a:ext cx="3866550" cy="27279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323528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69168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05983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93216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30031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668464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6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496" y="4500570"/>
            <a:ext cx="720000" cy="720000"/>
          </a:xfrm>
          <a:prstGeom prst="rect">
            <a:avLst/>
          </a:prstGeom>
          <a:noFill/>
        </p:spPr>
      </p:pic>
      <p:pic>
        <p:nvPicPr>
          <p:cNvPr id="22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603512"/>
            <a:ext cx="540000" cy="540000"/>
          </a:xfrm>
          <a:prstGeom prst="rect">
            <a:avLst/>
          </a:prstGeom>
          <a:noFill/>
        </p:spPr>
      </p:pic>
      <p:pic>
        <p:nvPicPr>
          <p:cNvPr id="11268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603512"/>
            <a:ext cx="540000" cy="540000"/>
          </a:xfrm>
          <a:prstGeom prst="rect">
            <a:avLst/>
          </a:prstGeom>
          <a:noFill/>
        </p:spPr>
      </p:pic>
      <p:pic>
        <p:nvPicPr>
          <p:cNvPr id="11270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500570"/>
            <a:ext cx="720000" cy="720000"/>
          </a:xfrm>
          <a:prstGeom prst="rect">
            <a:avLst/>
          </a:prstGeom>
          <a:noFill/>
        </p:spPr>
      </p:pic>
      <p:pic>
        <p:nvPicPr>
          <p:cNvPr id="28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2528" y="4572008"/>
            <a:ext cx="720000" cy="720000"/>
          </a:xfrm>
          <a:prstGeom prst="rect">
            <a:avLst/>
          </a:prstGeom>
          <a:noFill/>
        </p:spPr>
      </p:pic>
      <p:pic>
        <p:nvPicPr>
          <p:cNvPr id="29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016" y="4674950"/>
            <a:ext cx="540000" cy="540000"/>
          </a:xfrm>
          <a:prstGeom prst="rect">
            <a:avLst/>
          </a:prstGeom>
          <a:noFill/>
        </p:spPr>
      </p:pic>
      <p:pic>
        <p:nvPicPr>
          <p:cNvPr id="30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082" y="4674950"/>
            <a:ext cx="540000" cy="540000"/>
          </a:xfrm>
          <a:prstGeom prst="rect">
            <a:avLst/>
          </a:prstGeom>
          <a:noFill/>
        </p:spPr>
      </p:pic>
      <p:pic>
        <p:nvPicPr>
          <p:cNvPr id="31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572008"/>
            <a:ext cx="720000" cy="7200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-365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Propiedad</a:t>
            </a:r>
            <a:r>
              <a:rPr lang="es-ES" sz="900" dirty="0" smtClean="0"/>
              <a:t>: Gobierno </a:t>
            </a:r>
            <a:r>
              <a:rPr lang="es-ES" sz="900" dirty="0" smtClean="0"/>
              <a:t>de Aragón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8024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9512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496" y="4500570"/>
            <a:ext cx="720000" cy="720000"/>
          </a:xfrm>
          <a:prstGeom prst="rect">
            <a:avLst/>
          </a:prstGeom>
          <a:noFill/>
        </p:spPr>
      </p:pic>
      <p:pic>
        <p:nvPicPr>
          <p:cNvPr id="30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603512"/>
            <a:ext cx="540000" cy="540000"/>
          </a:xfrm>
          <a:prstGeom prst="rect">
            <a:avLst/>
          </a:prstGeom>
          <a:noFill/>
        </p:spPr>
      </p:pic>
      <p:pic>
        <p:nvPicPr>
          <p:cNvPr id="31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603512"/>
            <a:ext cx="540000" cy="540000"/>
          </a:xfrm>
          <a:prstGeom prst="rect">
            <a:avLst/>
          </a:prstGeom>
          <a:noFill/>
        </p:spPr>
      </p:pic>
      <p:pic>
        <p:nvPicPr>
          <p:cNvPr id="32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500570"/>
            <a:ext cx="720000" cy="720000"/>
          </a:xfrm>
          <a:prstGeom prst="rect">
            <a:avLst/>
          </a:prstGeom>
          <a:noFill/>
        </p:spPr>
      </p:pic>
      <p:pic>
        <p:nvPicPr>
          <p:cNvPr id="33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2528" y="4572008"/>
            <a:ext cx="720000" cy="720000"/>
          </a:xfrm>
          <a:prstGeom prst="rect">
            <a:avLst/>
          </a:prstGeom>
          <a:noFill/>
        </p:spPr>
      </p:pic>
      <p:pic>
        <p:nvPicPr>
          <p:cNvPr id="34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016" y="4674950"/>
            <a:ext cx="540000" cy="540000"/>
          </a:xfrm>
          <a:prstGeom prst="rect">
            <a:avLst/>
          </a:prstGeom>
          <a:noFill/>
        </p:spPr>
      </p:pic>
      <p:pic>
        <p:nvPicPr>
          <p:cNvPr id="35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082" y="4674950"/>
            <a:ext cx="540000" cy="540000"/>
          </a:xfrm>
          <a:prstGeom prst="rect">
            <a:avLst/>
          </a:prstGeom>
          <a:noFill/>
        </p:spPr>
      </p:pic>
      <p:pic>
        <p:nvPicPr>
          <p:cNvPr id="36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572008"/>
            <a:ext cx="720000" cy="720000"/>
          </a:xfrm>
          <a:prstGeom prst="rect">
            <a:avLst/>
          </a:prstGeom>
          <a:noFill/>
        </p:spPr>
      </p:pic>
      <p:cxnSp>
        <p:nvCxnSpPr>
          <p:cNvPr id="7" name="6 Conector recto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2 Imagen" descr="3-com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276264"/>
            <a:ext cx="3866747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3 Imagen" descr="4-com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268760"/>
            <a:ext cx="3863350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323528" y="436510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1691680" y="436510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3059832" y="436510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932160" y="436510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300312" y="436510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7668464" y="4365104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-365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Propiedad</a:t>
            </a:r>
            <a:r>
              <a:rPr lang="es-ES" sz="900" dirty="0" smtClean="0"/>
              <a:t>: Gobierno </a:t>
            </a:r>
            <a:r>
              <a:rPr lang="es-ES" sz="900" dirty="0" smtClean="0"/>
              <a:t>de Aragón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8024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9512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4 Imagen" descr="5-co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863350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6 Imagen" descr="7-co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122" y="1340768"/>
            <a:ext cx="3863350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23528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69168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05983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93216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30031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668464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496" y="4500570"/>
            <a:ext cx="720000" cy="720000"/>
          </a:xfrm>
          <a:prstGeom prst="rect">
            <a:avLst/>
          </a:prstGeom>
          <a:noFill/>
        </p:spPr>
      </p:pic>
      <p:pic>
        <p:nvPicPr>
          <p:cNvPr id="22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603512"/>
            <a:ext cx="540000" cy="540000"/>
          </a:xfrm>
          <a:prstGeom prst="rect">
            <a:avLst/>
          </a:prstGeom>
          <a:noFill/>
        </p:spPr>
      </p:pic>
      <p:pic>
        <p:nvPicPr>
          <p:cNvPr id="23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603512"/>
            <a:ext cx="540000" cy="540000"/>
          </a:xfrm>
          <a:prstGeom prst="rect">
            <a:avLst/>
          </a:prstGeom>
          <a:noFill/>
        </p:spPr>
      </p:pic>
      <p:pic>
        <p:nvPicPr>
          <p:cNvPr id="24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500570"/>
            <a:ext cx="720000" cy="720000"/>
          </a:xfrm>
          <a:prstGeom prst="rect">
            <a:avLst/>
          </a:prstGeom>
          <a:noFill/>
        </p:spPr>
      </p:pic>
      <p:pic>
        <p:nvPicPr>
          <p:cNvPr id="25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2528" y="4572008"/>
            <a:ext cx="720000" cy="720000"/>
          </a:xfrm>
          <a:prstGeom prst="rect">
            <a:avLst/>
          </a:prstGeom>
          <a:noFill/>
        </p:spPr>
      </p:pic>
      <p:pic>
        <p:nvPicPr>
          <p:cNvPr id="26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016" y="4674950"/>
            <a:ext cx="540000" cy="540000"/>
          </a:xfrm>
          <a:prstGeom prst="rect">
            <a:avLst/>
          </a:prstGeom>
          <a:noFill/>
        </p:spPr>
      </p:pic>
      <p:pic>
        <p:nvPicPr>
          <p:cNvPr id="27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082" y="4674950"/>
            <a:ext cx="540000" cy="540000"/>
          </a:xfrm>
          <a:prstGeom prst="rect">
            <a:avLst/>
          </a:prstGeom>
          <a:noFill/>
        </p:spPr>
      </p:pic>
      <p:pic>
        <p:nvPicPr>
          <p:cNvPr id="28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572008"/>
            <a:ext cx="720000" cy="720000"/>
          </a:xfrm>
          <a:prstGeom prst="rect">
            <a:avLst/>
          </a:prstGeom>
          <a:noFill/>
        </p:spPr>
      </p:pic>
      <p:sp>
        <p:nvSpPr>
          <p:cNvPr id="29" name="28 Rectángulo"/>
          <p:cNvSpPr/>
          <p:nvPr/>
        </p:nvSpPr>
        <p:spPr>
          <a:xfrm>
            <a:off x="-365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Propiedad</a:t>
            </a:r>
            <a:r>
              <a:rPr lang="es-ES" sz="900" dirty="0" smtClean="0"/>
              <a:t>: Gobierno </a:t>
            </a:r>
            <a:r>
              <a:rPr lang="es-ES" sz="900" dirty="0" smtClean="0"/>
              <a:t>de Aragón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8024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9512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33-dorm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855738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34-dorm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855738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23528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69168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05983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93216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30031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668464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603512"/>
            <a:ext cx="540000" cy="540000"/>
          </a:xfrm>
          <a:prstGeom prst="rect">
            <a:avLst/>
          </a:prstGeom>
          <a:noFill/>
        </p:spPr>
      </p:pic>
      <p:pic>
        <p:nvPicPr>
          <p:cNvPr id="24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603512"/>
            <a:ext cx="540000" cy="540000"/>
          </a:xfrm>
          <a:prstGeom prst="rect">
            <a:avLst/>
          </a:prstGeom>
          <a:noFill/>
        </p:spPr>
      </p:pic>
      <p:pic>
        <p:nvPicPr>
          <p:cNvPr id="25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500570"/>
            <a:ext cx="720000" cy="720000"/>
          </a:xfrm>
          <a:prstGeom prst="rect">
            <a:avLst/>
          </a:prstGeom>
          <a:noFill/>
        </p:spPr>
      </p:pic>
      <p:pic>
        <p:nvPicPr>
          <p:cNvPr id="27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016" y="4674950"/>
            <a:ext cx="540000" cy="540000"/>
          </a:xfrm>
          <a:prstGeom prst="rect">
            <a:avLst/>
          </a:prstGeom>
          <a:noFill/>
        </p:spPr>
      </p:pic>
      <p:pic>
        <p:nvPicPr>
          <p:cNvPr id="28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082" y="4674950"/>
            <a:ext cx="540000" cy="540000"/>
          </a:xfrm>
          <a:prstGeom prst="rect">
            <a:avLst/>
          </a:prstGeom>
          <a:noFill/>
        </p:spPr>
      </p:pic>
      <p:pic>
        <p:nvPicPr>
          <p:cNvPr id="29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572008"/>
            <a:ext cx="720000" cy="720000"/>
          </a:xfrm>
          <a:prstGeom prst="rect">
            <a:avLst/>
          </a:prstGeom>
          <a:noFill/>
        </p:spPr>
      </p:pic>
      <p:pic>
        <p:nvPicPr>
          <p:cNvPr id="7178" name="Picture 10" descr="Hacer clic para acceder a la ficha de ¿dónde?:adv. interrog. Equivale a preguntar por el lugar en el que se lleva a cabo una acción, o en el que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0496" y="4566388"/>
            <a:ext cx="720000" cy="720000"/>
          </a:xfrm>
          <a:prstGeom prst="rect">
            <a:avLst/>
          </a:prstGeom>
          <a:noFill/>
        </p:spPr>
      </p:pic>
      <p:pic>
        <p:nvPicPr>
          <p:cNvPr id="30" name="Picture 10" descr="Hacer clic para acceder a la ficha de ¿dónde?:adv. interrog. Equivale a preguntar por el lugar en el que se lleva a cabo una acción, o en el que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2528" y="4572008"/>
            <a:ext cx="720000" cy="7200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-365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Propiedad</a:t>
            </a:r>
            <a:r>
              <a:rPr lang="es-ES" sz="900" dirty="0" smtClean="0"/>
              <a:t>: Gobierno </a:t>
            </a:r>
            <a:r>
              <a:rPr lang="es-ES" sz="900" dirty="0" smtClean="0"/>
              <a:t>de Aragón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8024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9512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30-l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855738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27-jug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855738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23528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69168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05983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93216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30031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668464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496" y="4500570"/>
            <a:ext cx="720000" cy="720000"/>
          </a:xfrm>
          <a:prstGeom prst="rect">
            <a:avLst/>
          </a:prstGeom>
          <a:noFill/>
        </p:spPr>
      </p:pic>
      <p:pic>
        <p:nvPicPr>
          <p:cNvPr id="24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603512"/>
            <a:ext cx="540000" cy="540000"/>
          </a:xfrm>
          <a:prstGeom prst="rect">
            <a:avLst/>
          </a:prstGeom>
          <a:noFill/>
        </p:spPr>
      </p:pic>
      <p:pic>
        <p:nvPicPr>
          <p:cNvPr id="25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603512"/>
            <a:ext cx="540000" cy="540000"/>
          </a:xfrm>
          <a:prstGeom prst="rect">
            <a:avLst/>
          </a:prstGeom>
          <a:noFill/>
        </p:spPr>
      </p:pic>
      <p:pic>
        <p:nvPicPr>
          <p:cNvPr id="26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500570"/>
            <a:ext cx="720000" cy="720000"/>
          </a:xfrm>
          <a:prstGeom prst="rect">
            <a:avLst/>
          </a:prstGeom>
          <a:noFill/>
        </p:spPr>
      </p:pic>
      <p:pic>
        <p:nvPicPr>
          <p:cNvPr id="27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2528" y="4572008"/>
            <a:ext cx="720000" cy="720000"/>
          </a:xfrm>
          <a:prstGeom prst="rect">
            <a:avLst/>
          </a:prstGeom>
          <a:noFill/>
        </p:spPr>
      </p:pic>
      <p:pic>
        <p:nvPicPr>
          <p:cNvPr id="28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016" y="4674950"/>
            <a:ext cx="540000" cy="540000"/>
          </a:xfrm>
          <a:prstGeom prst="rect">
            <a:avLst/>
          </a:prstGeom>
          <a:noFill/>
        </p:spPr>
      </p:pic>
      <p:pic>
        <p:nvPicPr>
          <p:cNvPr id="29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082" y="4674950"/>
            <a:ext cx="540000" cy="540000"/>
          </a:xfrm>
          <a:prstGeom prst="rect">
            <a:avLst/>
          </a:prstGeom>
          <a:noFill/>
        </p:spPr>
      </p:pic>
      <p:pic>
        <p:nvPicPr>
          <p:cNvPr id="30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572008"/>
            <a:ext cx="720000" cy="7200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-365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Propiedad</a:t>
            </a:r>
            <a:r>
              <a:rPr lang="es-ES" sz="900" dirty="0" smtClean="0"/>
              <a:t>: Gobierno </a:t>
            </a:r>
            <a:r>
              <a:rPr lang="es-ES" sz="900" dirty="0" smtClean="0"/>
              <a:t>de Aragón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8024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9512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31-l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855738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28-jug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734" y="1340768"/>
            <a:ext cx="3855738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23528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69168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05983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93216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30031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668464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496" y="4500570"/>
            <a:ext cx="720000" cy="720000"/>
          </a:xfrm>
          <a:prstGeom prst="rect">
            <a:avLst/>
          </a:prstGeom>
          <a:noFill/>
        </p:spPr>
      </p:pic>
      <p:pic>
        <p:nvPicPr>
          <p:cNvPr id="23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603512"/>
            <a:ext cx="540000" cy="540000"/>
          </a:xfrm>
          <a:prstGeom prst="rect">
            <a:avLst/>
          </a:prstGeom>
          <a:noFill/>
        </p:spPr>
      </p:pic>
      <p:pic>
        <p:nvPicPr>
          <p:cNvPr id="24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603512"/>
            <a:ext cx="540000" cy="540000"/>
          </a:xfrm>
          <a:prstGeom prst="rect">
            <a:avLst/>
          </a:prstGeom>
          <a:noFill/>
        </p:spPr>
      </p:pic>
      <p:pic>
        <p:nvPicPr>
          <p:cNvPr id="25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500570"/>
            <a:ext cx="720000" cy="720000"/>
          </a:xfrm>
          <a:prstGeom prst="rect">
            <a:avLst/>
          </a:prstGeom>
          <a:noFill/>
        </p:spPr>
      </p:pic>
      <p:pic>
        <p:nvPicPr>
          <p:cNvPr id="26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2528" y="4572008"/>
            <a:ext cx="720000" cy="720000"/>
          </a:xfrm>
          <a:prstGeom prst="rect">
            <a:avLst/>
          </a:prstGeom>
          <a:noFill/>
        </p:spPr>
      </p:pic>
      <p:pic>
        <p:nvPicPr>
          <p:cNvPr id="27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016" y="4674950"/>
            <a:ext cx="540000" cy="540000"/>
          </a:xfrm>
          <a:prstGeom prst="rect">
            <a:avLst/>
          </a:prstGeom>
          <a:noFill/>
        </p:spPr>
      </p:pic>
      <p:pic>
        <p:nvPicPr>
          <p:cNvPr id="28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082" y="4674950"/>
            <a:ext cx="540000" cy="540000"/>
          </a:xfrm>
          <a:prstGeom prst="rect">
            <a:avLst/>
          </a:prstGeom>
          <a:noFill/>
        </p:spPr>
      </p:pic>
      <p:pic>
        <p:nvPicPr>
          <p:cNvPr id="29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572008"/>
            <a:ext cx="720000" cy="7200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-365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Propiedad</a:t>
            </a:r>
            <a:r>
              <a:rPr lang="es-ES" sz="900" dirty="0" smtClean="0"/>
              <a:t>: Gobierno </a:t>
            </a:r>
            <a:r>
              <a:rPr lang="es-ES" sz="900" dirty="0" smtClean="0"/>
              <a:t>de Aragón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8024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9512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4" name="Picture 2" descr="52%20pin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879044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50-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79044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23528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69168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05983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93216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30031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668464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603512"/>
            <a:ext cx="540000" cy="540000"/>
          </a:xfrm>
          <a:prstGeom prst="rect">
            <a:avLst/>
          </a:prstGeom>
          <a:noFill/>
        </p:spPr>
      </p:pic>
      <p:pic>
        <p:nvPicPr>
          <p:cNvPr id="23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603512"/>
            <a:ext cx="540000" cy="540000"/>
          </a:xfrm>
          <a:prstGeom prst="rect">
            <a:avLst/>
          </a:prstGeom>
          <a:noFill/>
        </p:spPr>
      </p:pic>
      <p:pic>
        <p:nvPicPr>
          <p:cNvPr id="24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500570"/>
            <a:ext cx="720000" cy="720000"/>
          </a:xfrm>
          <a:prstGeom prst="rect">
            <a:avLst/>
          </a:prstGeom>
          <a:noFill/>
        </p:spPr>
      </p:pic>
      <p:pic>
        <p:nvPicPr>
          <p:cNvPr id="25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016" y="4674950"/>
            <a:ext cx="540000" cy="540000"/>
          </a:xfrm>
          <a:prstGeom prst="rect">
            <a:avLst/>
          </a:prstGeom>
          <a:noFill/>
        </p:spPr>
      </p:pic>
      <p:pic>
        <p:nvPicPr>
          <p:cNvPr id="26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082" y="4674950"/>
            <a:ext cx="540000" cy="540000"/>
          </a:xfrm>
          <a:prstGeom prst="rect">
            <a:avLst/>
          </a:prstGeom>
          <a:noFill/>
        </p:spPr>
      </p:pic>
      <p:pic>
        <p:nvPicPr>
          <p:cNvPr id="27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572008"/>
            <a:ext cx="720000" cy="720000"/>
          </a:xfrm>
          <a:prstGeom prst="rect">
            <a:avLst/>
          </a:prstGeom>
          <a:noFill/>
        </p:spPr>
      </p:pic>
      <p:pic>
        <p:nvPicPr>
          <p:cNvPr id="28" name="Picture 10" descr="Hacer clic para acceder a la ficha de ¿dónde?:adv. interrog. Equivale a preguntar por el lugar en el que se lleva a cabo una acción, o en el que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0496" y="4566388"/>
            <a:ext cx="720000" cy="720000"/>
          </a:xfrm>
          <a:prstGeom prst="rect">
            <a:avLst/>
          </a:prstGeom>
          <a:noFill/>
        </p:spPr>
      </p:pic>
      <p:pic>
        <p:nvPicPr>
          <p:cNvPr id="29" name="Picture 10" descr="Hacer clic para acceder a la ficha de ¿dónde?:adv. interrog. Equivale a preguntar por el lugar en el que se lleva a cabo una acción, o en el que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2528" y="4572008"/>
            <a:ext cx="720000" cy="7200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-365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Propiedad</a:t>
            </a:r>
            <a:r>
              <a:rPr lang="es-ES" sz="900" dirty="0" smtClean="0"/>
              <a:t>: Gobierno </a:t>
            </a:r>
            <a:r>
              <a:rPr lang="es-ES" sz="900" dirty="0" smtClean="0"/>
              <a:t>de Aragón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88024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79512" y="1052736"/>
            <a:ext cx="417646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18" name="Picture 2" descr="56%20co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879044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58%20cor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879044" cy="27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23528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69168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05983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932160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300312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668464" y="4365104"/>
            <a:ext cx="1080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496" y="4500570"/>
            <a:ext cx="720000" cy="720000"/>
          </a:xfrm>
          <a:prstGeom prst="rect">
            <a:avLst/>
          </a:prstGeom>
          <a:noFill/>
        </p:spPr>
      </p:pic>
      <p:pic>
        <p:nvPicPr>
          <p:cNvPr id="22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603512"/>
            <a:ext cx="540000" cy="540000"/>
          </a:xfrm>
          <a:prstGeom prst="rect">
            <a:avLst/>
          </a:prstGeom>
          <a:noFill/>
        </p:spPr>
      </p:pic>
      <p:pic>
        <p:nvPicPr>
          <p:cNvPr id="23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603512"/>
            <a:ext cx="540000" cy="540000"/>
          </a:xfrm>
          <a:prstGeom prst="rect">
            <a:avLst/>
          </a:prstGeom>
          <a:noFill/>
        </p:spPr>
      </p:pic>
      <p:pic>
        <p:nvPicPr>
          <p:cNvPr id="24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500570"/>
            <a:ext cx="720000" cy="720000"/>
          </a:xfrm>
          <a:prstGeom prst="rect">
            <a:avLst/>
          </a:prstGeom>
          <a:noFill/>
        </p:spPr>
      </p:pic>
      <p:pic>
        <p:nvPicPr>
          <p:cNvPr id="25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2528" y="4572008"/>
            <a:ext cx="720000" cy="720000"/>
          </a:xfrm>
          <a:prstGeom prst="rect">
            <a:avLst/>
          </a:prstGeom>
          <a:noFill/>
        </p:spPr>
      </p:pic>
      <p:pic>
        <p:nvPicPr>
          <p:cNvPr id="26" name="Picture 2" descr="http://www.arasaac.org/classes/img/thumbnail.php?i=c2l6ZT0zMDAmcnV0YT0uLi8uLi9yZXBvc2l0b3Jpby9vcmlnaW5hbGVzLzExMTU5LnBuZw=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016" y="4674950"/>
            <a:ext cx="540000" cy="540000"/>
          </a:xfrm>
          <a:prstGeom prst="rect">
            <a:avLst/>
          </a:prstGeom>
          <a:noFill/>
        </p:spPr>
      </p:pic>
      <p:pic>
        <p:nvPicPr>
          <p:cNvPr id="27" name="Picture 4" descr="http://www.arasaac.org/classes/img/thumbnail.php?i=c2l6ZT0zMDAmcnV0YT0uLi8uLi9yZXBvc2l0b3Jpby9vcmlnaW5hbGVzLzYzMTQucG5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082" y="4674950"/>
            <a:ext cx="540000" cy="540000"/>
          </a:xfrm>
          <a:prstGeom prst="rect">
            <a:avLst/>
          </a:prstGeom>
          <a:noFill/>
        </p:spPr>
      </p:pic>
      <p:pic>
        <p:nvPicPr>
          <p:cNvPr id="28" name="Picture 6" descr="http://www.arasaac.org/classes/img/thumbnail.php?i=c2l6ZT0zMDAmcnV0YT0uLi8uLi9yZXBvc2l0b3Jpby9vcmlnaW5hbGVzLzEwNjY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572008"/>
            <a:ext cx="720000" cy="720000"/>
          </a:xfrm>
          <a:prstGeom prst="rect">
            <a:avLst/>
          </a:prstGeom>
          <a:noFill/>
        </p:spPr>
      </p:pic>
      <p:sp>
        <p:nvSpPr>
          <p:cNvPr id="29" name="28 Rectángulo"/>
          <p:cNvSpPr/>
          <p:nvPr/>
        </p:nvSpPr>
        <p:spPr>
          <a:xfrm>
            <a:off x="-365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 smtClean="0"/>
              <a:t>Procedencia de las fotografías: #</a:t>
            </a:r>
            <a:r>
              <a:rPr lang="es-ES" sz="900" dirty="0" err="1" smtClean="0"/>
              <a:t>Soyvisual</a:t>
            </a:r>
            <a:r>
              <a:rPr lang="es-ES" sz="900" dirty="0" smtClean="0"/>
              <a:t> (http://www.soyvisual.org) Fundación Orange</a:t>
            </a:r>
          </a:p>
          <a:p>
            <a:pPr algn="just"/>
            <a:r>
              <a:rPr lang="es-ES" sz="900" dirty="0" smtClean="0"/>
              <a:t>Autor pictogramas: Sergio Palao Procedencia: ARASAAC http://catedu.es/arasaac/ Licencia: CC (BY-NC-SA)  Propiedad</a:t>
            </a:r>
            <a:r>
              <a:rPr lang="es-ES" sz="900" dirty="0" smtClean="0"/>
              <a:t>: Gobierno </a:t>
            </a:r>
            <a:r>
              <a:rPr lang="es-ES" sz="900" dirty="0" smtClean="0"/>
              <a:t>de Aragón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504</Words>
  <Application>Microsoft Office PowerPoint</Application>
  <PresentationFormat>Presentación en pantalla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oiu</dc:creator>
  <cp:lastModifiedBy>oiu</cp:lastModifiedBy>
  <cp:revision>10</cp:revision>
  <dcterms:created xsi:type="dcterms:W3CDTF">2017-11-23T10:54:09Z</dcterms:created>
  <dcterms:modified xsi:type="dcterms:W3CDTF">2018-04-19T09:57:28Z</dcterms:modified>
</cp:coreProperties>
</file>